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2" r:id="rId2"/>
  </p:sldMasterIdLst>
  <p:notesMasterIdLst>
    <p:notesMasterId r:id="rId18"/>
  </p:notesMasterIdLst>
  <p:sldIdLst>
    <p:sldId id="256" r:id="rId3"/>
    <p:sldId id="266" r:id="rId4"/>
    <p:sldId id="273" r:id="rId5"/>
    <p:sldId id="271" r:id="rId6"/>
    <p:sldId id="274" r:id="rId7"/>
    <p:sldId id="276" r:id="rId8"/>
    <p:sldId id="277" r:id="rId9"/>
    <p:sldId id="279" r:id="rId10"/>
    <p:sldId id="278" r:id="rId11"/>
    <p:sldId id="281" r:id="rId12"/>
    <p:sldId id="282" r:id="rId13"/>
    <p:sldId id="275" r:id="rId14"/>
    <p:sldId id="268" r:id="rId15"/>
    <p:sldId id="269" r:id="rId16"/>
    <p:sldId id="270" r:id="rId1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entury Gothic" panose="020B050202020202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6" roundtripDataSignature="AMtx7mgRZZcrDbK5BFWXFr2I+PqWOdCG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E1F769B-AB02-40AE-AF51-FDA37FFC71D0}">
  <a:tblStyle styleId="{4E1F769B-AB02-40AE-AF51-FDA37FFC71D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7E8E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7E8EB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19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6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66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6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08:02:43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6841 91 24575,'-11'-1'0,"-7"-3"0,-20-5 0,-24-4 0,-35-1 0,38 8 0,-5 1 0,-12 1 0,-4 1 0,-7 1 0,-2 1 0,-3-1 0,0 1 0,-1 0 0,1 1 0,5-1 0,2 1 0,4-1 0,1 0 0,2 0 0,0-1 0,1 0 0,0 0 0,-6 0 0,-2 0 0,-4 0 0,-2 1 0,1 1 0,0-1 0,4 1 0,2 0 0,7 0 0,1 0 0,-1 0 0,0 0 0,-2 0 0,-2 0 0,-5 0 0,-1-1 0,4 0 0,0 0 0,1 0 0,0 0 0,4 0 0,0 0 0,2 2 0,1-1 0,-2 1 0,-1 1 0,-1 0 0,-1 1 0,-4 0 0,0 1 0,1 0 0,0 1 0,1 1 0,2 0 0,10-1 0,2 1 0,7 0 0,2 0 0,4 1 0,2 0 0,-44 11 0,5 4 0,9 3 0,10-1 0,10-3 0,6 2 0,-4 5 0,-6 10 0,-10 10 0,-5 6 0,41-25 0,0 0 0,-37 28 0,7-6 0,5-3 0,8-4 0,1 2 0,0 3 0,3-1 0,-1 0 0,0-4 0,4-2 0,9-6 0,8-7 0,13-10 0,6-5 0,-1 4 0,-2 8 0,-8 14 0,-8 12 0,-4 6 0,0 0 0,3-3 0,4-5 0,5-4 0,0 1 0,-6 14 0,9-20 0,-11 23 0,12-26 0,5-8 0,4-9 0,13-21 0,1 0 0,-3 7 0,-1 1 0,-2 5 0,0-3 0,2-3 0,1-4 0,1-2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08:02:46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24575,'2'17'0,"1"11"0,0 10 0,1 4 0,-1-6 0,-1-9 0,0-7 0,-2-5 0,1-1 0,-1 4 0,0 8 0,2 4 0,0 0 0,-1-1 0,2-4 0,-2-4 0,1-6 0,-2-4 0,1-1 0,-1 2 0,0 1 0,0-1 0,1-7 0,7-10 0,10-14 0,12-8 0,5-2 0,4 3 0,4 3 0,3 4 0,2 2 0,-3 2 0,-7 1 0,-8 0 0,-7 1 0,-7 0 0,-3 3 0,-3 1 0,-4 3 0,-4 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0132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2908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59729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2100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4233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6845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6872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9893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581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4548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5464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2349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dwin A Stevens Hall">
  <p:cSld name="Edwin A Stevens Hall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51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1" cy="201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1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51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1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6" name="Google Shape;16;p51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51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51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8" cy="82886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51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51"/>
          <p:cNvSpPr txBox="1"/>
          <p:nvPr/>
        </p:nvSpPr>
        <p:spPr>
          <a:xfrm>
            <a:off x="1682840" y="6519571"/>
            <a:ext cx="4550534" cy="24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3"/>
              <a:buFont typeface="Century Gothic"/>
              <a:buNone/>
            </a:pPr>
            <a:r>
              <a:rPr lang="en-US"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2017 Stevens Institute of Technology. All Rights Reserved.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3"/>
          <p:cNvSpPr txBox="1">
            <a:spLocks noGrp="1"/>
          </p:cNvSpPr>
          <p:nvPr>
            <p:ph type="title"/>
          </p:nvPr>
        </p:nvSpPr>
        <p:spPr>
          <a:xfrm>
            <a:off x="628650" y="243164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63"/>
          <p:cNvSpPr txBox="1">
            <a:spLocks noGrp="1"/>
          </p:cNvSpPr>
          <p:nvPr>
            <p:ph type="body" idx="1"/>
          </p:nvPr>
        </p:nvSpPr>
        <p:spPr>
          <a:xfrm>
            <a:off x="628650" y="1788853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63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6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" name="Google Shape;94;p63"/>
          <p:cNvCxnSpPr/>
          <p:nvPr/>
        </p:nvCxnSpPr>
        <p:spPr>
          <a:xfrm>
            <a:off x="628650" y="1568726"/>
            <a:ext cx="78867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</p:cxnSp>
      <p:sp>
        <p:nvSpPr>
          <p:cNvPr id="95" name="Google Shape;95;p63"/>
          <p:cNvSpPr txBox="1"/>
          <p:nvPr/>
        </p:nvSpPr>
        <p:spPr>
          <a:xfrm>
            <a:off x="1682840" y="6519571"/>
            <a:ext cx="4550534" cy="24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3"/>
              <a:buFont typeface="Century Gothic"/>
              <a:buNone/>
            </a:pPr>
            <a:r>
              <a:rPr lang="en-US"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2017 Stevens Institute of Technology. All Rights Reserved.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ta">
  <p:cSld name="Data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64" descr="/Users/jasonrodriguez/Projects/Power Points/FINAL Template/images/images/PPT_Template_Head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4"/>
          <p:cNvSpPr txBox="1">
            <a:spLocks noGrp="1"/>
          </p:cNvSpPr>
          <p:nvPr>
            <p:ph type="title"/>
          </p:nvPr>
        </p:nvSpPr>
        <p:spPr>
          <a:xfrm>
            <a:off x="227012" y="274637"/>
            <a:ext cx="792369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01" name="Google Shape;101;p64"/>
          <p:cNvSpPr txBox="1">
            <a:spLocks noGrp="1"/>
          </p:cNvSpPr>
          <p:nvPr>
            <p:ph type="body" idx="1"/>
          </p:nvPr>
        </p:nvSpPr>
        <p:spPr>
          <a:xfrm>
            <a:off x="227012" y="2558866"/>
            <a:ext cx="5648949" cy="353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64"/>
          <p:cNvSpPr txBox="1">
            <a:spLocks noGrp="1"/>
          </p:cNvSpPr>
          <p:nvPr>
            <p:ph type="body" idx="2"/>
          </p:nvPr>
        </p:nvSpPr>
        <p:spPr>
          <a:xfrm>
            <a:off x="227012" y="1585820"/>
            <a:ext cx="8691561" cy="80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■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●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○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64"/>
          <p:cNvSpPr txBox="1">
            <a:spLocks noGrp="1"/>
          </p:cNvSpPr>
          <p:nvPr>
            <p:ph type="sldNum" idx="12"/>
          </p:nvPr>
        </p:nvSpPr>
        <p:spPr>
          <a:xfrm>
            <a:off x="8708568" y="6529848"/>
            <a:ext cx="370115" cy="219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"/>
              <a:buFont typeface="Century Gothic"/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"/>
              <a:buFont typeface="Century Gothic"/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"/>
              <a:buFont typeface="Century Gothic"/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"/>
              <a:buFont typeface="Century Gothic"/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"/>
              <a:buFont typeface="Century Gothic"/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"/>
              <a:buFont typeface="Century Gothic"/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"/>
              <a:buFont typeface="Century Gothic"/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"/>
              <a:buFont typeface="Century Gothic"/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"/>
              <a:buFont typeface="Century Gothic"/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64"/>
          <p:cNvSpPr txBox="1"/>
          <p:nvPr/>
        </p:nvSpPr>
        <p:spPr>
          <a:xfrm>
            <a:off x="1682840" y="6519571"/>
            <a:ext cx="4550534" cy="24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3"/>
              <a:buFont typeface="Century Gothic"/>
              <a:buNone/>
            </a:pPr>
            <a:r>
              <a:rPr lang="en-US"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2017 Stevens Institute of Technology. All Rights Reserved.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head w/ Bullets">
  <p:cSld name="Subhead w/ Bullets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5"/>
          <p:cNvSpPr txBox="1">
            <a:spLocks noGrp="1"/>
          </p:cNvSpPr>
          <p:nvPr>
            <p:ph type="sldNum" idx="12"/>
          </p:nvPr>
        </p:nvSpPr>
        <p:spPr>
          <a:xfrm>
            <a:off x="8708568" y="6529848"/>
            <a:ext cx="370115" cy="219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65"/>
          <p:cNvSpPr txBox="1">
            <a:spLocks noGrp="1"/>
          </p:cNvSpPr>
          <p:nvPr>
            <p:ph type="title"/>
          </p:nvPr>
        </p:nvSpPr>
        <p:spPr>
          <a:xfrm>
            <a:off x="227012" y="274637"/>
            <a:ext cx="792369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08" name="Google Shape;108;p65"/>
          <p:cNvSpPr txBox="1">
            <a:spLocks noGrp="1"/>
          </p:cNvSpPr>
          <p:nvPr>
            <p:ph type="body" idx="1"/>
          </p:nvPr>
        </p:nvSpPr>
        <p:spPr>
          <a:xfrm>
            <a:off x="227012" y="1585820"/>
            <a:ext cx="8691561" cy="80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■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●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○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65"/>
          <p:cNvSpPr txBox="1">
            <a:spLocks noGrp="1"/>
          </p:cNvSpPr>
          <p:nvPr>
            <p:ph type="body" idx="2"/>
          </p:nvPr>
        </p:nvSpPr>
        <p:spPr>
          <a:xfrm>
            <a:off x="227012" y="2558866"/>
            <a:ext cx="8691561" cy="353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65"/>
          <p:cNvSpPr txBox="1"/>
          <p:nvPr/>
        </p:nvSpPr>
        <p:spPr>
          <a:xfrm>
            <a:off x="1682840" y="6519571"/>
            <a:ext cx="4550534" cy="24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3"/>
              <a:buFont typeface="Century Gothic"/>
              <a:buNone/>
            </a:pPr>
            <a:r>
              <a:rPr lang="en-US"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2017 Stevens Institute of Technology. All Rights Reserved.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6"/>
          <p:cNvSpPr txBox="1">
            <a:spLocks noGrp="1"/>
          </p:cNvSpPr>
          <p:nvPr>
            <p:ph type="dt" idx="10"/>
          </p:nvPr>
        </p:nvSpPr>
        <p:spPr>
          <a:xfrm>
            <a:off x="457200" y="632460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66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66"/>
          <p:cNvSpPr txBox="1">
            <a:spLocks noGrp="1"/>
          </p:cNvSpPr>
          <p:nvPr>
            <p:ph type="sldNum" idx="12"/>
          </p:nvPr>
        </p:nvSpPr>
        <p:spPr>
          <a:xfrm>
            <a:off x="6553200" y="632460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no Subhead">
  <p:cSld name="Title with no Subhead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4"/>
          <p:cNvSpPr txBox="1">
            <a:spLocks noGrp="1"/>
          </p:cNvSpPr>
          <p:nvPr>
            <p:ph type="body" idx="1"/>
          </p:nvPr>
        </p:nvSpPr>
        <p:spPr>
          <a:xfrm>
            <a:off x="227012" y="1584190"/>
            <a:ext cx="8682404" cy="451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54"/>
          <p:cNvSpPr txBox="1">
            <a:spLocks noGrp="1"/>
          </p:cNvSpPr>
          <p:nvPr>
            <p:ph type="title"/>
          </p:nvPr>
        </p:nvSpPr>
        <p:spPr>
          <a:xfrm>
            <a:off x="227012" y="274637"/>
            <a:ext cx="792369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27" name="Google Shape;127;p54"/>
          <p:cNvSpPr txBox="1">
            <a:spLocks noGrp="1"/>
          </p:cNvSpPr>
          <p:nvPr>
            <p:ph type="sldNum" idx="12"/>
          </p:nvPr>
        </p:nvSpPr>
        <p:spPr>
          <a:xfrm>
            <a:off x="8708568" y="6529848"/>
            <a:ext cx="370115" cy="219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128" name="Google Shape;128;p54"/>
          <p:cNvSpPr txBox="1">
            <a:spLocks noGrp="1"/>
          </p:cNvSpPr>
          <p:nvPr>
            <p:ph type="ftr" idx="11"/>
          </p:nvPr>
        </p:nvSpPr>
        <p:spPr>
          <a:xfrm>
            <a:off x="1682840" y="6519571"/>
            <a:ext cx="3887272" cy="24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head w/ Bullets">
  <p:cSld name="Subhead w/ Bullets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7"/>
          <p:cNvSpPr txBox="1">
            <a:spLocks noGrp="1"/>
          </p:cNvSpPr>
          <p:nvPr>
            <p:ph type="sldNum" idx="12"/>
          </p:nvPr>
        </p:nvSpPr>
        <p:spPr>
          <a:xfrm>
            <a:off x="8708568" y="6529848"/>
            <a:ext cx="370115" cy="219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131" name="Google Shape;131;p67"/>
          <p:cNvSpPr txBox="1">
            <a:spLocks noGrp="1"/>
          </p:cNvSpPr>
          <p:nvPr>
            <p:ph type="title"/>
          </p:nvPr>
        </p:nvSpPr>
        <p:spPr>
          <a:xfrm>
            <a:off x="227012" y="274637"/>
            <a:ext cx="792369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32" name="Google Shape;132;p67"/>
          <p:cNvSpPr txBox="1">
            <a:spLocks noGrp="1"/>
          </p:cNvSpPr>
          <p:nvPr>
            <p:ph type="body" idx="1"/>
          </p:nvPr>
        </p:nvSpPr>
        <p:spPr>
          <a:xfrm>
            <a:off x="227012" y="1585820"/>
            <a:ext cx="8691561" cy="80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■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●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○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Google Shape;133;p67"/>
          <p:cNvSpPr txBox="1">
            <a:spLocks noGrp="1"/>
          </p:cNvSpPr>
          <p:nvPr>
            <p:ph type="body" idx="2"/>
          </p:nvPr>
        </p:nvSpPr>
        <p:spPr>
          <a:xfrm>
            <a:off x="227012" y="2558866"/>
            <a:ext cx="8691561" cy="353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head w/ No Bullets">
  <p:cSld name="Subhead w/ No Bulle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8"/>
          <p:cNvSpPr txBox="1">
            <a:spLocks noGrp="1"/>
          </p:cNvSpPr>
          <p:nvPr>
            <p:ph type="body" idx="1"/>
          </p:nvPr>
        </p:nvSpPr>
        <p:spPr>
          <a:xfrm>
            <a:off x="227012" y="2549390"/>
            <a:ext cx="8682404" cy="3544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○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68"/>
          <p:cNvSpPr txBox="1">
            <a:spLocks noGrp="1"/>
          </p:cNvSpPr>
          <p:nvPr>
            <p:ph type="title"/>
          </p:nvPr>
        </p:nvSpPr>
        <p:spPr>
          <a:xfrm>
            <a:off x="227012" y="274637"/>
            <a:ext cx="792369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37" name="Google Shape;137;p68"/>
          <p:cNvSpPr txBox="1">
            <a:spLocks noGrp="1"/>
          </p:cNvSpPr>
          <p:nvPr>
            <p:ph type="body" idx="2"/>
          </p:nvPr>
        </p:nvSpPr>
        <p:spPr>
          <a:xfrm>
            <a:off x="227012" y="1585820"/>
            <a:ext cx="8691561" cy="80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■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●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○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8" name="Google Shape;138;p68"/>
          <p:cNvSpPr txBox="1">
            <a:spLocks noGrp="1"/>
          </p:cNvSpPr>
          <p:nvPr>
            <p:ph type="sldNum" idx="12"/>
          </p:nvPr>
        </p:nvSpPr>
        <p:spPr>
          <a:xfrm>
            <a:off x="8708568" y="6529848"/>
            <a:ext cx="370115" cy="219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no Subhead">
  <p:cSld name="Title with no Subhead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5"/>
          <p:cNvSpPr txBox="1">
            <a:spLocks noGrp="1"/>
          </p:cNvSpPr>
          <p:nvPr>
            <p:ph type="body" idx="1"/>
          </p:nvPr>
        </p:nvSpPr>
        <p:spPr>
          <a:xfrm>
            <a:off x="227012" y="1584190"/>
            <a:ext cx="8682404" cy="451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55"/>
          <p:cNvSpPr txBox="1">
            <a:spLocks noGrp="1"/>
          </p:cNvSpPr>
          <p:nvPr>
            <p:ph type="title"/>
          </p:nvPr>
        </p:nvSpPr>
        <p:spPr>
          <a:xfrm>
            <a:off x="227012" y="274637"/>
            <a:ext cx="792369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4" name="Google Shape;24;p55"/>
          <p:cNvSpPr txBox="1">
            <a:spLocks noGrp="1"/>
          </p:cNvSpPr>
          <p:nvPr>
            <p:ph type="sldNum" idx="12"/>
          </p:nvPr>
        </p:nvSpPr>
        <p:spPr>
          <a:xfrm>
            <a:off x="8708568" y="6529848"/>
            <a:ext cx="370115" cy="219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55"/>
          <p:cNvSpPr txBox="1"/>
          <p:nvPr/>
        </p:nvSpPr>
        <p:spPr>
          <a:xfrm>
            <a:off x="1682840" y="6519571"/>
            <a:ext cx="4550534" cy="24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3"/>
              <a:buFont typeface="Century Gothic"/>
              <a:buNone/>
            </a:pPr>
            <a:r>
              <a:rPr lang="en-US"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2017 Stevens Institute of Technology. All Rights Reserved.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mpus Aerial 1">
  <p:cSld name="Campus Aerial 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6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1" cy="201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56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56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1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1" name="Google Shape;31;p56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56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56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8" cy="828869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6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bbio Center Skyline">
  <p:cSld name="Babbio Center Skylin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7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1" cy="201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57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57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1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0" name="Google Shape;40;p57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57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57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8" cy="82886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57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dwin A. Stevens Hall">
  <p:cSld name="Edwin A. Stevens Hall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58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1" cy="201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58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58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1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9" name="Google Shape;49;p58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58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58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8" cy="828869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58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mpus Aerial 2">
  <p:cSld name="Campus Aerial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59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1" cy="201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59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59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1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8" name="Google Shape;58;p59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59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59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8" cy="82886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59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mpus Aerial 3">
  <p:cSld name="Campus Aerial 3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0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1" cy="201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60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60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1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67" name="Google Shape;67;p60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60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60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8" cy="82886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60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mpus Aerial 4">
  <p:cSld name="Campus Aerial 4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1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1" cy="201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61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61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1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76" name="Google Shape;76;p61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61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61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8" cy="82886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61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tract">
  <p:cSld name="Abstrac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62" descr="abstractB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62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62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62"/>
          <p:cNvSpPr txBox="1">
            <a:spLocks noGrp="1"/>
          </p:cNvSpPr>
          <p:nvPr>
            <p:ph type="body" idx="1"/>
          </p:nvPr>
        </p:nvSpPr>
        <p:spPr>
          <a:xfrm>
            <a:off x="123825" y="1364340"/>
            <a:ext cx="6284231" cy="2714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62"/>
          <p:cNvSpPr txBox="1">
            <a:spLocks noGrp="1"/>
          </p:cNvSpPr>
          <p:nvPr>
            <p:ph type="body" idx="2"/>
          </p:nvPr>
        </p:nvSpPr>
        <p:spPr>
          <a:xfrm>
            <a:off x="123826" y="4209142"/>
            <a:ext cx="5014232" cy="1908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  <a:defRPr sz="22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6" name="Google Shape;86;p62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8" cy="82886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62"/>
          <p:cNvSpPr txBox="1">
            <a:spLocks noGrp="1"/>
          </p:cNvSpPr>
          <p:nvPr>
            <p:ph type="body" idx="3"/>
          </p:nvPr>
        </p:nvSpPr>
        <p:spPr>
          <a:xfrm>
            <a:off x="5275942" y="4209142"/>
            <a:ext cx="3708400" cy="1909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62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0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52" descr="/Users/jasonrodriguez/Projects/Power Points/FINAL Template/images/images/PPT_Template_Header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52"/>
          <p:cNvSpPr txBox="1">
            <a:spLocks noGrp="1"/>
          </p:cNvSpPr>
          <p:nvPr>
            <p:ph type="sldNum" idx="12"/>
          </p:nvPr>
        </p:nvSpPr>
        <p:spPr>
          <a:xfrm>
            <a:off x="8686800" y="6529848"/>
            <a:ext cx="407673" cy="22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119" name="Google Shape;119;p52"/>
          <p:cNvSpPr txBox="1"/>
          <p:nvPr/>
        </p:nvSpPr>
        <p:spPr>
          <a:xfrm>
            <a:off x="1682840" y="6519571"/>
            <a:ext cx="4550534" cy="24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3"/>
              <a:buFont typeface="Century Gothic"/>
              <a:buNone/>
            </a:pPr>
            <a:r>
              <a:rPr lang="en-US"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2017 Stevens Institute of Technology. All Rights Reserved.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amazon.com/TTL-Logic-Data-Book-Low-Power/dp/0895120968/ref=tmm_pap_swatch_0?_encoding=UTF8&amp;qid=&amp;sr=" TargetMode="Externa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ma-eda.com/products/cadence-orcad/orcad-academic-progra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"/>
          <p:cNvSpPr txBox="1">
            <a:spLocks noGrp="1"/>
          </p:cNvSpPr>
          <p:nvPr>
            <p:ph type="body" idx="1"/>
          </p:nvPr>
        </p:nvSpPr>
        <p:spPr>
          <a:xfrm>
            <a:off x="49325" y="1831182"/>
            <a:ext cx="3376120" cy="808497"/>
          </a:xfrm>
          <a:prstGeom prst="rect">
            <a:avLst/>
          </a:prstGeom>
          <a:solidFill>
            <a:schemeClr val="lt1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dirty="0"/>
              <a:t>Week 10B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br>
              <a:rPr lang="en-US" sz="32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3200" b="1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4" name="Google Shape;144;p1"/>
          <p:cNvSpPr txBox="1">
            <a:spLocks noGrp="1"/>
          </p:cNvSpPr>
          <p:nvPr>
            <p:ph type="body" idx="3"/>
          </p:nvPr>
        </p:nvSpPr>
        <p:spPr>
          <a:xfrm>
            <a:off x="123825" y="3512451"/>
            <a:ext cx="5776200" cy="1700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-US" dirty="0"/>
              <a:t>CPE 487 Digital System Design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-US" sz="2000" dirty="0"/>
              <a:t>Darian Muresan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-US" sz="2000" dirty="0" err="1"/>
              <a:t>dmuresan@stevens.edu</a:t>
            </a:r>
            <a:endParaRPr sz="2000" dirty="0"/>
          </a:p>
        </p:txBody>
      </p:sp>
      <p:sp>
        <p:nvSpPr>
          <p:cNvPr id="146" name="Google Shape;146;p1"/>
          <p:cNvSpPr txBox="1"/>
          <p:nvPr/>
        </p:nvSpPr>
        <p:spPr>
          <a:xfrm>
            <a:off x="49325" y="6490150"/>
            <a:ext cx="6132600" cy="36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alibri"/>
                <a:ea typeface="Calibri"/>
                <a:cs typeface="Calibri"/>
                <a:sym typeface="Calibri"/>
              </a:rPr>
              <a:t>                                       </a:t>
            </a:r>
            <a:r>
              <a:rPr lang="en-US" sz="10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2020 Stevens Institute of Technology. All Rights Reserved.</a:t>
            </a:r>
            <a:endParaRPr sz="10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3B0C08-03A2-7964-7C39-913061C5C9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 sz="1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CCCD5C-84F2-3849-1885-FA11B8893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274637"/>
            <a:ext cx="7923693" cy="807929"/>
          </a:xfrm>
        </p:spPr>
        <p:txBody>
          <a:bodyPr/>
          <a:lstStyle/>
          <a:p>
            <a:r>
              <a:rPr lang="en-US" sz="3600" dirty="0">
                <a:ea typeface="ＭＳ Ｐゴシック" panose="020B0600070205080204" pitchFamily="34" charset="-128"/>
              </a:rPr>
              <a:t>TTL Logic Data Book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7EDF19-0FCA-48BB-077D-B883858AE25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27012" y="1156138"/>
            <a:ext cx="4450091" cy="4937755"/>
          </a:xfrm>
        </p:spPr>
        <p:txBody>
          <a:bodyPr/>
          <a:lstStyle/>
          <a:p>
            <a:r>
              <a:rPr lang="en-US" dirty="0"/>
              <a:t>Excellent TTL Data Book</a:t>
            </a:r>
          </a:p>
          <a:p>
            <a:endParaRPr lang="en-US" dirty="0"/>
          </a:p>
          <a:p>
            <a:r>
              <a:rPr lang="en-US" dirty="0"/>
              <a:t>Great source for learning the TTL 7400 family of chips.</a:t>
            </a:r>
          </a:p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https://www.amazon.com/TTL-Logic-Data-Book-Low-Power/dp/0895120968/ref=tmm_pap_swatch_0?_encoding=UTF8&amp;qid=&amp;sr=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96CF1779-BAA8-2DA5-9815-B79AE9203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910" y="1458254"/>
            <a:ext cx="3641658" cy="274271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68358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ext, whiteboard&#10;&#10;Description automatically generated">
            <a:extLst>
              <a:ext uri="{FF2B5EF4-FFF2-40B4-BE49-F238E27FC236}">
                <a16:creationId xmlns:a16="http://schemas.microsoft.com/office/drawing/2014/main" id="{241E6F8C-E8A1-9443-A49A-8DC6BA880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81" y="3034119"/>
            <a:ext cx="1705151" cy="168332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3B0C08-03A2-7964-7C39-913061C5C9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 sz="1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CCCD5C-84F2-3849-1885-FA11B8893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274637"/>
            <a:ext cx="7923693" cy="807929"/>
          </a:xfrm>
        </p:spPr>
        <p:txBody>
          <a:bodyPr/>
          <a:lstStyle/>
          <a:p>
            <a:r>
              <a:rPr lang="en-US" sz="3600" dirty="0">
                <a:ea typeface="ＭＳ Ｐゴシック" panose="020B0600070205080204" pitchFamily="34" charset="-128"/>
              </a:rPr>
              <a:t>Digi-Key Source of Electronics and Parts (https://</a:t>
            </a:r>
            <a:r>
              <a:rPr lang="en-US" sz="3600" dirty="0" err="1">
                <a:ea typeface="ＭＳ Ｐゴシック" panose="020B0600070205080204" pitchFamily="34" charset="-128"/>
              </a:rPr>
              <a:t>www.digikey.com</a:t>
            </a:r>
            <a:r>
              <a:rPr lang="en-US" sz="3600" dirty="0">
                <a:ea typeface="ＭＳ Ｐゴシック" panose="020B0600070205080204" pitchFamily="34" charset="-128"/>
              </a:rPr>
              <a:t>/)</a:t>
            </a:r>
            <a:br>
              <a:rPr lang="en-US" sz="3600" dirty="0">
                <a:ea typeface="ＭＳ Ｐゴシック" panose="020B0600070205080204" pitchFamily="34" charset="-128"/>
              </a:rPr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7EDF19-0FCA-48BB-077D-B883858AE25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27012" y="1576236"/>
            <a:ext cx="8275857" cy="4265093"/>
          </a:xfrm>
        </p:spPr>
        <p:txBody>
          <a:bodyPr/>
          <a:lstStyle/>
          <a:p>
            <a:r>
              <a:rPr lang="en-US" dirty="0"/>
              <a:t>Search: wire wrap wires (28 AWG or 30 AWG)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Search: wire wrap gun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Search: wire wrap tools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Search: wire wrap sockets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Search: socket labels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Search: prototype boards perforated</a:t>
            </a:r>
          </a:p>
        </p:txBody>
      </p:sp>
      <p:pic>
        <p:nvPicPr>
          <p:cNvPr id="9" name="Picture 8" descr="A picture containing appliance, dryer&#10;&#10;Description automatically generated">
            <a:extLst>
              <a:ext uri="{FF2B5EF4-FFF2-40B4-BE49-F238E27FC236}">
                <a16:creationId xmlns:a16="http://schemas.microsoft.com/office/drawing/2014/main" id="{F7821546-576D-CED8-B160-0CED130FF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100" y="2187125"/>
            <a:ext cx="1705151" cy="1693988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57F7CC23-E9C3-F827-10EE-9251BC5D5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1251" y="1576236"/>
            <a:ext cx="1221605" cy="1225440"/>
          </a:xfrm>
          <a:prstGeom prst="rect">
            <a:avLst/>
          </a:prstGeom>
        </p:spPr>
      </p:pic>
      <p:pic>
        <p:nvPicPr>
          <p:cNvPr id="13" name="Picture 12" descr="A picture containing metalware, gear&#10;&#10;Description automatically generated">
            <a:extLst>
              <a:ext uri="{FF2B5EF4-FFF2-40B4-BE49-F238E27FC236}">
                <a16:creationId xmlns:a16="http://schemas.microsoft.com/office/drawing/2014/main" id="{64E6B899-5241-213C-7272-81CB0380DD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7790" y="3982213"/>
            <a:ext cx="1465829" cy="1470460"/>
          </a:xfrm>
          <a:prstGeom prst="rect">
            <a:avLst/>
          </a:prstGeom>
        </p:spPr>
      </p:pic>
      <p:pic>
        <p:nvPicPr>
          <p:cNvPr id="17" name="Picture 16" descr="A picture containing text, case&#10;&#10;Description automatically generated">
            <a:extLst>
              <a:ext uri="{FF2B5EF4-FFF2-40B4-BE49-F238E27FC236}">
                <a16:creationId xmlns:a16="http://schemas.microsoft.com/office/drawing/2014/main" id="{42B301E7-B0F6-2A28-5760-8B30025AE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5229" y="4657685"/>
            <a:ext cx="1942282" cy="1589975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368B0797-F83F-25E1-6721-5AE1590521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4796" y="4374783"/>
            <a:ext cx="916455" cy="85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43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"/>
          <p:cNvSpPr txBox="1">
            <a:spLocks noGrp="1"/>
          </p:cNvSpPr>
          <p:nvPr>
            <p:ph type="title"/>
          </p:nvPr>
        </p:nvSpPr>
        <p:spPr>
          <a:xfrm>
            <a:off x="610153" y="3064431"/>
            <a:ext cx="7923694" cy="72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altLang="en-US" sz="3200" dirty="0">
                <a:ea typeface="ＭＳ Ｐゴシック" panose="020B0600070205080204" pitchFamily="34" charset="-128"/>
              </a:rPr>
              <a:t>Misc. Slides</a:t>
            </a:r>
            <a:br>
              <a:rPr lang="en-US" sz="3200" dirty="0"/>
            </a:br>
            <a:endParaRPr sz="3200" dirty="0"/>
          </a:p>
        </p:txBody>
      </p:sp>
      <p:sp>
        <p:nvSpPr>
          <p:cNvPr id="426" name="Google Shape;426;p6"/>
          <p:cNvSpPr txBox="1">
            <a:spLocks noGrp="1"/>
          </p:cNvSpPr>
          <p:nvPr>
            <p:ph type="ftr" idx="11"/>
          </p:nvPr>
        </p:nvSpPr>
        <p:spPr>
          <a:xfrm>
            <a:off x="1682840" y="6519572"/>
            <a:ext cx="3887273" cy="24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2015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6"/>
          <p:cNvSpPr txBox="1"/>
          <p:nvPr/>
        </p:nvSpPr>
        <p:spPr>
          <a:xfrm>
            <a:off x="8736326" y="6498043"/>
            <a:ext cx="407674" cy="22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p6"/>
          <p:cNvSpPr txBox="1">
            <a:spLocks noGrp="1"/>
          </p:cNvSpPr>
          <p:nvPr>
            <p:ph type="ftr" idx="11"/>
          </p:nvPr>
        </p:nvSpPr>
        <p:spPr>
          <a:xfrm>
            <a:off x="1224275" y="6519575"/>
            <a:ext cx="4810500" cy="24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9707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"/>
          <p:cNvSpPr txBox="1">
            <a:spLocks noGrp="1"/>
          </p:cNvSpPr>
          <p:nvPr>
            <p:ph type="title"/>
          </p:nvPr>
        </p:nvSpPr>
        <p:spPr>
          <a:xfrm>
            <a:off x="227013" y="274639"/>
            <a:ext cx="7923694" cy="56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en-US" sz="3200" dirty="0">
                <a:ea typeface="ＭＳ Ｐゴシック" panose="020B0600070205080204" pitchFamily="34" charset="-128"/>
              </a:rPr>
              <a:t>Programming the FPGA</a:t>
            </a:r>
            <a:br>
              <a:rPr lang="en-US" sz="3200" dirty="0"/>
            </a:br>
            <a:endParaRPr sz="3200" dirty="0"/>
          </a:p>
        </p:txBody>
      </p:sp>
      <p:sp>
        <p:nvSpPr>
          <p:cNvPr id="426" name="Google Shape;426;p6"/>
          <p:cNvSpPr txBox="1">
            <a:spLocks noGrp="1"/>
          </p:cNvSpPr>
          <p:nvPr>
            <p:ph type="ftr" idx="11"/>
          </p:nvPr>
        </p:nvSpPr>
        <p:spPr>
          <a:xfrm>
            <a:off x="1682840" y="6519572"/>
            <a:ext cx="3887273" cy="24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2015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6"/>
          <p:cNvSpPr txBox="1"/>
          <p:nvPr/>
        </p:nvSpPr>
        <p:spPr>
          <a:xfrm>
            <a:off x="8736326" y="6498043"/>
            <a:ext cx="407674" cy="22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p6"/>
          <p:cNvSpPr txBox="1">
            <a:spLocks noGrp="1"/>
          </p:cNvSpPr>
          <p:nvPr>
            <p:ph type="ftr" idx="11"/>
          </p:nvPr>
        </p:nvSpPr>
        <p:spPr>
          <a:xfrm>
            <a:off x="1224275" y="6519575"/>
            <a:ext cx="4810500" cy="24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41A1262-DFBD-2FE2-13EC-BA42340BF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10" y="840829"/>
            <a:ext cx="7530597" cy="532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945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"/>
          <p:cNvSpPr txBox="1">
            <a:spLocks noGrp="1"/>
          </p:cNvSpPr>
          <p:nvPr>
            <p:ph type="title"/>
          </p:nvPr>
        </p:nvSpPr>
        <p:spPr>
          <a:xfrm>
            <a:off x="227013" y="274639"/>
            <a:ext cx="7923694" cy="56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en-US" sz="3200" dirty="0">
                <a:ea typeface="ＭＳ Ｐゴシック" panose="020B0600070205080204" pitchFamily="34" charset="-128"/>
              </a:rPr>
              <a:t>Programming the FPGA</a:t>
            </a:r>
            <a:br>
              <a:rPr lang="en-US" sz="3200" dirty="0"/>
            </a:br>
            <a:endParaRPr sz="3200" dirty="0"/>
          </a:p>
        </p:txBody>
      </p:sp>
      <p:sp>
        <p:nvSpPr>
          <p:cNvPr id="426" name="Google Shape;426;p6"/>
          <p:cNvSpPr txBox="1">
            <a:spLocks noGrp="1"/>
          </p:cNvSpPr>
          <p:nvPr>
            <p:ph type="ftr" idx="11"/>
          </p:nvPr>
        </p:nvSpPr>
        <p:spPr>
          <a:xfrm>
            <a:off x="1682840" y="6519572"/>
            <a:ext cx="3887273" cy="24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2015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6"/>
          <p:cNvSpPr txBox="1"/>
          <p:nvPr/>
        </p:nvSpPr>
        <p:spPr>
          <a:xfrm>
            <a:off x="8736326" y="6498043"/>
            <a:ext cx="407674" cy="22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p6"/>
          <p:cNvSpPr txBox="1">
            <a:spLocks noGrp="1"/>
          </p:cNvSpPr>
          <p:nvPr>
            <p:ph type="ftr" idx="11"/>
          </p:nvPr>
        </p:nvSpPr>
        <p:spPr>
          <a:xfrm>
            <a:off x="1224275" y="6519575"/>
            <a:ext cx="4810500" cy="24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DDE9D2E-8991-4FE3-B3B0-F67AB228A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614" y="1451292"/>
            <a:ext cx="3148515" cy="1257168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F38B4D5-4681-E10D-4D73-35DEC7537A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7" t="9960" r="39032" b="-9960"/>
          <a:stretch/>
        </p:blipFill>
        <p:spPr>
          <a:xfrm>
            <a:off x="5426614" y="3095447"/>
            <a:ext cx="2845435" cy="1429163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36764B09-9C7B-34B4-F2C4-5382D29C77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22"/>
          <a:stretch/>
        </p:blipFill>
        <p:spPr>
          <a:xfrm>
            <a:off x="94592" y="1092844"/>
            <a:ext cx="5171473" cy="442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53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"/>
          <p:cNvSpPr txBox="1">
            <a:spLocks noGrp="1"/>
          </p:cNvSpPr>
          <p:nvPr>
            <p:ph type="title"/>
          </p:nvPr>
        </p:nvSpPr>
        <p:spPr>
          <a:xfrm>
            <a:off x="227013" y="274639"/>
            <a:ext cx="7923694" cy="56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en-US" sz="3200" dirty="0">
                <a:ea typeface="ＭＳ Ｐゴシック" panose="020B0600070205080204" pitchFamily="34" charset="-128"/>
              </a:rPr>
              <a:t>The FPGA Data Connection</a:t>
            </a:r>
            <a:br>
              <a:rPr lang="en-US" sz="3200" dirty="0"/>
            </a:br>
            <a:endParaRPr sz="3200" dirty="0"/>
          </a:p>
        </p:txBody>
      </p:sp>
      <p:sp>
        <p:nvSpPr>
          <p:cNvPr id="426" name="Google Shape;426;p6"/>
          <p:cNvSpPr txBox="1">
            <a:spLocks noGrp="1"/>
          </p:cNvSpPr>
          <p:nvPr>
            <p:ph type="ftr" idx="11"/>
          </p:nvPr>
        </p:nvSpPr>
        <p:spPr>
          <a:xfrm>
            <a:off x="1682840" y="6519572"/>
            <a:ext cx="3887273" cy="24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2015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6"/>
          <p:cNvSpPr txBox="1"/>
          <p:nvPr/>
        </p:nvSpPr>
        <p:spPr>
          <a:xfrm>
            <a:off x="8736326" y="6498043"/>
            <a:ext cx="407674" cy="22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p6"/>
          <p:cNvSpPr txBox="1">
            <a:spLocks noGrp="1"/>
          </p:cNvSpPr>
          <p:nvPr>
            <p:ph type="ftr" idx="11"/>
          </p:nvPr>
        </p:nvSpPr>
        <p:spPr>
          <a:xfrm>
            <a:off x="1224275" y="6519575"/>
            <a:ext cx="4810500" cy="24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200889B-DDB1-AB87-12EA-005D115A8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" y="1862824"/>
            <a:ext cx="4373690" cy="3104498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E61AFB4-5631-EC70-45A2-0A74A4DDE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862697"/>
            <a:ext cx="4547553" cy="188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93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"/>
          <p:cNvSpPr txBox="1">
            <a:spLocks noGrp="1"/>
          </p:cNvSpPr>
          <p:nvPr>
            <p:ph type="body" idx="1"/>
          </p:nvPr>
        </p:nvSpPr>
        <p:spPr>
          <a:xfrm>
            <a:off x="227013" y="1296620"/>
            <a:ext cx="8366964" cy="4557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buSzPts val="2000"/>
              <a:buFont typeface="Arial" panose="020B0604020202020204" pitchFamily="34" charset="0"/>
              <a:buChar char="•"/>
            </a:pPr>
            <a:r>
              <a:rPr lang="en-US" sz="2400" dirty="0"/>
              <a:t>Recap </a:t>
            </a:r>
            <a:r>
              <a:rPr lang="en-US" sz="2400" dirty="0" err="1"/>
              <a:t>Nexys</a:t>
            </a:r>
            <a:r>
              <a:rPr lang="en-US" sz="2400" dirty="0"/>
              <a:t> A7™ FPGA Board Analysis</a:t>
            </a:r>
          </a:p>
          <a:p>
            <a:pPr marL="342900" lvl="0">
              <a:buSzPts val="2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>
              <a:buSzPts val="2000"/>
              <a:buFont typeface="Arial" panose="020B0604020202020204" pitchFamily="34" charset="0"/>
              <a:buChar char="•"/>
            </a:pPr>
            <a:r>
              <a:rPr lang="en-US" sz="2400" dirty="0"/>
              <a:t>Recap Moore and Mealy State Machines</a:t>
            </a:r>
          </a:p>
          <a:p>
            <a:pPr marL="342900" lvl="0">
              <a:buSzPts val="2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>
              <a:buSzPts val="2000"/>
              <a:buFont typeface="Arial" panose="020B0604020202020204" pitchFamily="34" charset="0"/>
              <a:buChar char="•"/>
            </a:pPr>
            <a:r>
              <a:rPr lang="en-US" sz="2400" dirty="0"/>
              <a:t>Diagraming and Schematic Tools</a:t>
            </a:r>
          </a:p>
          <a:p>
            <a:pPr marL="342900" lvl="0">
              <a:buSzPts val="2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>
              <a:buSzPts val="2000"/>
              <a:buFont typeface="Arial" panose="020B0604020202020204" pitchFamily="34" charset="0"/>
              <a:buChar char="•"/>
            </a:pPr>
            <a:r>
              <a:rPr lang="en-US" sz="2400" dirty="0"/>
              <a:t>Digi-Key Parts</a:t>
            </a:r>
          </a:p>
          <a:p>
            <a:pPr marL="0" lvl="0" indent="0">
              <a:buSzPts val="2000"/>
              <a:buNone/>
            </a:pPr>
            <a:endParaRPr lang="en-US" sz="2400" dirty="0"/>
          </a:p>
        </p:txBody>
      </p:sp>
      <p:sp>
        <p:nvSpPr>
          <p:cNvPr id="425" name="Google Shape;425;p6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72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en-US" sz="3200" dirty="0">
                <a:ea typeface="ＭＳ Ｐゴシック" panose="020B0600070205080204" pitchFamily="34" charset="-128"/>
              </a:rPr>
              <a:t>Agenda</a:t>
            </a:r>
            <a:br>
              <a:rPr lang="en-US" sz="3200" dirty="0"/>
            </a:br>
            <a:endParaRPr sz="3200" dirty="0"/>
          </a:p>
        </p:txBody>
      </p:sp>
      <p:sp>
        <p:nvSpPr>
          <p:cNvPr id="426" name="Google Shape;426;p6"/>
          <p:cNvSpPr txBox="1">
            <a:spLocks noGrp="1"/>
          </p:cNvSpPr>
          <p:nvPr>
            <p:ph type="ftr" idx="11"/>
          </p:nvPr>
        </p:nvSpPr>
        <p:spPr>
          <a:xfrm>
            <a:off x="1682840" y="6519572"/>
            <a:ext cx="3887273" cy="24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2015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6"/>
          <p:cNvSpPr txBox="1"/>
          <p:nvPr/>
        </p:nvSpPr>
        <p:spPr>
          <a:xfrm>
            <a:off x="8736326" y="6498043"/>
            <a:ext cx="407674" cy="22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p6"/>
          <p:cNvSpPr txBox="1">
            <a:spLocks noGrp="1"/>
          </p:cNvSpPr>
          <p:nvPr>
            <p:ph type="ftr" idx="11"/>
          </p:nvPr>
        </p:nvSpPr>
        <p:spPr>
          <a:xfrm>
            <a:off x="1224275" y="6519575"/>
            <a:ext cx="4810500" cy="24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9719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"/>
          <p:cNvSpPr txBox="1">
            <a:spLocks noGrp="1"/>
          </p:cNvSpPr>
          <p:nvPr>
            <p:ph type="title"/>
          </p:nvPr>
        </p:nvSpPr>
        <p:spPr>
          <a:xfrm>
            <a:off x="468751" y="274639"/>
            <a:ext cx="7923694" cy="56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en-US" sz="3200" dirty="0">
                <a:ea typeface="ＭＳ Ｐゴシック" panose="020B0600070205080204" pitchFamily="34" charset="-128"/>
              </a:rPr>
              <a:t>Pulse Density Modulation</a:t>
            </a:r>
            <a:br>
              <a:rPr lang="en-US" sz="3200" dirty="0"/>
            </a:br>
            <a:endParaRPr sz="3200" dirty="0"/>
          </a:p>
        </p:txBody>
      </p:sp>
      <p:sp>
        <p:nvSpPr>
          <p:cNvPr id="426" name="Google Shape;426;p6"/>
          <p:cNvSpPr txBox="1">
            <a:spLocks noGrp="1"/>
          </p:cNvSpPr>
          <p:nvPr>
            <p:ph type="ftr" idx="11"/>
          </p:nvPr>
        </p:nvSpPr>
        <p:spPr>
          <a:xfrm>
            <a:off x="1682840" y="6519572"/>
            <a:ext cx="3887273" cy="24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2015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6"/>
          <p:cNvSpPr txBox="1"/>
          <p:nvPr/>
        </p:nvSpPr>
        <p:spPr>
          <a:xfrm>
            <a:off x="8736326" y="6498043"/>
            <a:ext cx="407674" cy="22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p6"/>
          <p:cNvSpPr txBox="1">
            <a:spLocks noGrp="1"/>
          </p:cNvSpPr>
          <p:nvPr>
            <p:ph type="ftr" idx="11"/>
          </p:nvPr>
        </p:nvSpPr>
        <p:spPr>
          <a:xfrm>
            <a:off x="1224275" y="6519575"/>
            <a:ext cx="4810500" cy="24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71BF7550-4FA9-94C6-ABFE-0E9B3F02FB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013"/>
          <a:stretch/>
        </p:blipFill>
        <p:spPr>
          <a:xfrm>
            <a:off x="142656" y="3741067"/>
            <a:ext cx="5575246" cy="250283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95F2386-1367-FF55-711D-4FE17C063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51" y="926167"/>
            <a:ext cx="4923056" cy="135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14A7670-A7D3-3734-58BC-6D2AB2E4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039" y="1185320"/>
            <a:ext cx="3278287" cy="82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AB6CF7D-4D9D-9A3F-F3AD-2D742450B91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875" t="9781" b="21908"/>
          <a:stretch/>
        </p:blipFill>
        <p:spPr>
          <a:xfrm>
            <a:off x="5251586" y="2061079"/>
            <a:ext cx="3688577" cy="20513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348B70A-698A-DF6B-E19F-8DAF7A60B9BC}"/>
              </a:ext>
            </a:extLst>
          </p:cNvPr>
          <p:cNvGrpSpPr/>
          <p:nvPr/>
        </p:nvGrpSpPr>
        <p:grpSpPr>
          <a:xfrm>
            <a:off x="2764618" y="3132252"/>
            <a:ext cx="2480040" cy="681480"/>
            <a:chOff x="2764618" y="3132252"/>
            <a:chExt cx="2480040" cy="68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9A43E4A-AF3F-3A6F-EE42-9E2E6913AFC4}"/>
                    </a:ext>
                  </a:extLst>
                </p14:cNvPr>
                <p14:cNvContentPartPr/>
                <p14:nvPr/>
              </p14:nvContentPartPr>
              <p14:xfrm>
                <a:off x="2781538" y="3132252"/>
                <a:ext cx="2463120" cy="634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9A43E4A-AF3F-3A6F-EE42-9E2E6913AFC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72538" y="3123252"/>
                  <a:ext cx="2480760" cy="65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7DB9692-C56E-C464-B581-804F0E3F4F73}"/>
                    </a:ext>
                  </a:extLst>
                </p14:cNvPr>
                <p14:cNvContentPartPr/>
                <p14:nvPr/>
              </p14:nvContentPartPr>
              <p14:xfrm>
                <a:off x="2764618" y="3635532"/>
                <a:ext cx="173880" cy="178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7DB9692-C56E-C464-B581-804F0E3F4F7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755618" y="3626892"/>
                  <a:ext cx="191520" cy="195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54383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72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en-US" sz="3200" dirty="0">
                <a:ea typeface="ＭＳ Ｐゴシック" panose="020B0600070205080204" pitchFamily="34" charset="-128"/>
              </a:rPr>
              <a:t>Moore State Machines</a:t>
            </a:r>
            <a:br>
              <a:rPr lang="en-US" sz="3200" dirty="0"/>
            </a:br>
            <a:endParaRPr sz="3200" dirty="0"/>
          </a:p>
        </p:txBody>
      </p:sp>
      <p:sp>
        <p:nvSpPr>
          <p:cNvPr id="426" name="Google Shape;426;p6"/>
          <p:cNvSpPr txBox="1">
            <a:spLocks noGrp="1"/>
          </p:cNvSpPr>
          <p:nvPr>
            <p:ph type="ftr" idx="11"/>
          </p:nvPr>
        </p:nvSpPr>
        <p:spPr>
          <a:xfrm>
            <a:off x="1682840" y="6519572"/>
            <a:ext cx="3887273" cy="24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2015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6"/>
          <p:cNvSpPr txBox="1"/>
          <p:nvPr/>
        </p:nvSpPr>
        <p:spPr>
          <a:xfrm>
            <a:off x="8736326" y="6498043"/>
            <a:ext cx="407674" cy="22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p6"/>
          <p:cNvSpPr txBox="1">
            <a:spLocks noGrp="1"/>
          </p:cNvSpPr>
          <p:nvPr>
            <p:ph type="ftr" idx="11"/>
          </p:nvPr>
        </p:nvSpPr>
        <p:spPr>
          <a:xfrm>
            <a:off x="1224275" y="6519575"/>
            <a:ext cx="4810500" cy="24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A32B1A9-34A9-56E4-F25F-C31554C9D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72625"/>
            <a:ext cx="7772400" cy="371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97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72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en-US" sz="3200" dirty="0">
                <a:ea typeface="ＭＳ Ｐゴシック" panose="020B0600070205080204" pitchFamily="34" charset="-128"/>
              </a:rPr>
              <a:t>Mealy State Machines</a:t>
            </a:r>
            <a:br>
              <a:rPr lang="en-US" sz="3200" dirty="0"/>
            </a:br>
            <a:endParaRPr sz="3200" dirty="0"/>
          </a:p>
        </p:txBody>
      </p:sp>
      <p:sp>
        <p:nvSpPr>
          <p:cNvPr id="426" name="Google Shape;426;p6"/>
          <p:cNvSpPr txBox="1">
            <a:spLocks noGrp="1"/>
          </p:cNvSpPr>
          <p:nvPr>
            <p:ph type="ftr" idx="11"/>
          </p:nvPr>
        </p:nvSpPr>
        <p:spPr>
          <a:xfrm>
            <a:off x="1682840" y="6519572"/>
            <a:ext cx="3887273" cy="24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2015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6"/>
          <p:cNvSpPr txBox="1"/>
          <p:nvPr/>
        </p:nvSpPr>
        <p:spPr>
          <a:xfrm>
            <a:off x="8736326" y="6498043"/>
            <a:ext cx="407674" cy="22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p6"/>
          <p:cNvSpPr txBox="1">
            <a:spLocks noGrp="1"/>
          </p:cNvSpPr>
          <p:nvPr>
            <p:ph type="ftr" idx="11"/>
          </p:nvPr>
        </p:nvSpPr>
        <p:spPr>
          <a:xfrm>
            <a:off x="1224275" y="6519575"/>
            <a:ext cx="4810500" cy="24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8E386BF-49CA-0980-4F6D-F670F1C8A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174803"/>
            <a:ext cx="7772400" cy="435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13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72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200" dirty="0">
                <a:ea typeface="ＭＳ Ｐゴシック" panose="020B0600070205080204" pitchFamily="34" charset="-128"/>
              </a:rPr>
              <a:t>Diagrams with Visio</a:t>
            </a:r>
            <a:br>
              <a:rPr lang="en-US" sz="3200" dirty="0"/>
            </a:br>
            <a:endParaRPr sz="3200" dirty="0"/>
          </a:p>
        </p:txBody>
      </p:sp>
      <p:sp>
        <p:nvSpPr>
          <p:cNvPr id="426" name="Google Shape;426;p6"/>
          <p:cNvSpPr txBox="1">
            <a:spLocks noGrp="1"/>
          </p:cNvSpPr>
          <p:nvPr>
            <p:ph type="ftr" idx="11"/>
          </p:nvPr>
        </p:nvSpPr>
        <p:spPr>
          <a:xfrm>
            <a:off x="1682840" y="6519572"/>
            <a:ext cx="3887273" cy="24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2015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6"/>
          <p:cNvSpPr txBox="1"/>
          <p:nvPr/>
        </p:nvSpPr>
        <p:spPr>
          <a:xfrm>
            <a:off x="8736326" y="6498043"/>
            <a:ext cx="407674" cy="22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p6"/>
          <p:cNvSpPr txBox="1">
            <a:spLocks noGrp="1"/>
          </p:cNvSpPr>
          <p:nvPr>
            <p:ph type="ftr" idx="11"/>
          </p:nvPr>
        </p:nvSpPr>
        <p:spPr>
          <a:xfrm>
            <a:off x="1224275" y="6519575"/>
            <a:ext cx="4810500" cy="24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180463EB-CF9B-BCE3-88E1-ED64DECBC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141" y="1384043"/>
            <a:ext cx="5163267" cy="35892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68C460-A4F7-C827-C11D-52DB534DBFC6}"/>
              </a:ext>
            </a:extLst>
          </p:cNvPr>
          <p:cNvSpPr txBox="1"/>
          <p:nvPr/>
        </p:nvSpPr>
        <p:spPr>
          <a:xfrm>
            <a:off x="411978" y="1383916"/>
            <a:ext cx="34558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of Microsoft Office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Electronic and digital parts stencils available.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Good for high level documentation.</a:t>
            </a:r>
          </a:p>
        </p:txBody>
      </p:sp>
    </p:spTree>
    <p:extLst>
      <p:ext uri="{BB962C8B-B14F-4D97-AF65-F5344CB8AC3E}">
        <p14:creationId xmlns:p14="http://schemas.microsoft.com/office/powerpoint/2010/main" val="2801634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200" dirty="0">
                <a:ea typeface="ＭＳ Ｐゴシック" panose="020B0600070205080204" pitchFamily="34" charset="-128"/>
              </a:rPr>
              <a:t>Schematics with OrCAD and Allegro</a:t>
            </a:r>
            <a:br>
              <a:rPr lang="en-US" sz="3200" dirty="0"/>
            </a:br>
            <a:endParaRPr sz="32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68541C-7D76-62ED-E69E-443B9C64537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27012" y="846137"/>
            <a:ext cx="4561523" cy="5134249"/>
          </a:xfrm>
        </p:spPr>
        <p:txBody>
          <a:bodyPr/>
          <a:lstStyle/>
          <a:p>
            <a:r>
              <a:rPr lang="en-US" dirty="0"/>
              <a:t>Professional schematics and PCB design cad</a:t>
            </a:r>
          </a:p>
          <a:p>
            <a:endParaRPr lang="en-US" dirty="0"/>
          </a:p>
          <a:p>
            <a:r>
              <a:rPr lang="en-US" dirty="0"/>
              <a:t>Available with all types of extensions, including PSpice simulation</a:t>
            </a:r>
          </a:p>
          <a:p>
            <a:endParaRPr lang="en-US" dirty="0"/>
          </a:p>
          <a:p>
            <a:r>
              <a:rPr lang="en-US" dirty="0"/>
              <a:t>Students can obtain one year license for free, with student ID.</a:t>
            </a:r>
          </a:p>
          <a:p>
            <a:endParaRPr lang="en-US" dirty="0"/>
          </a:p>
          <a:p>
            <a:pPr marL="114300" indent="0">
              <a:buNone/>
            </a:pPr>
            <a:r>
              <a:rPr lang="en-US" sz="1600" dirty="0">
                <a:hlinkClick r:id="rId3"/>
              </a:rPr>
              <a:t>https://www.ema-eda.com/products/cadence-orcad/orcad-academic-program</a:t>
            </a:r>
            <a:endParaRPr lang="en-US" sz="1600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Maintenance cost is about $500/year for small businesses</a:t>
            </a:r>
          </a:p>
        </p:txBody>
      </p:sp>
      <p:sp>
        <p:nvSpPr>
          <p:cNvPr id="426" name="Google Shape;426;p6"/>
          <p:cNvSpPr txBox="1">
            <a:spLocks noGrp="1"/>
          </p:cNvSpPr>
          <p:nvPr>
            <p:ph type="ftr" idx="4294967295"/>
          </p:nvPr>
        </p:nvSpPr>
        <p:spPr>
          <a:xfrm>
            <a:off x="0" y="6519863"/>
            <a:ext cx="3887788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2015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6"/>
          <p:cNvSpPr txBox="1">
            <a:spLocks noGrp="1"/>
          </p:cNvSpPr>
          <p:nvPr>
            <p:ph type="ftr" idx="4294967295"/>
          </p:nvPr>
        </p:nvSpPr>
        <p:spPr>
          <a:xfrm>
            <a:off x="0" y="6519863"/>
            <a:ext cx="4810125" cy="2476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6"/>
          <p:cNvSpPr txBox="1"/>
          <p:nvPr/>
        </p:nvSpPr>
        <p:spPr>
          <a:xfrm>
            <a:off x="8736326" y="6498043"/>
            <a:ext cx="407674" cy="22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3CDE311-50EF-951C-16B0-36F1A997B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8207" y="1417637"/>
            <a:ext cx="4348781" cy="376485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65987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72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200" dirty="0">
                <a:ea typeface="ＭＳ Ｐゴシック" panose="020B0600070205080204" pitchFamily="34" charset="-128"/>
              </a:rPr>
              <a:t>Schematics with OrCAD and Allegro</a:t>
            </a:r>
            <a:br>
              <a:rPr lang="en-US" sz="3200" dirty="0"/>
            </a:br>
            <a:endParaRPr sz="3200" dirty="0"/>
          </a:p>
        </p:txBody>
      </p:sp>
      <p:sp>
        <p:nvSpPr>
          <p:cNvPr id="426" name="Google Shape;426;p6"/>
          <p:cNvSpPr txBox="1">
            <a:spLocks noGrp="1"/>
          </p:cNvSpPr>
          <p:nvPr>
            <p:ph type="ftr" idx="11"/>
          </p:nvPr>
        </p:nvSpPr>
        <p:spPr>
          <a:xfrm>
            <a:off x="1682840" y="6519572"/>
            <a:ext cx="3887273" cy="24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2015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6"/>
          <p:cNvSpPr txBox="1"/>
          <p:nvPr/>
        </p:nvSpPr>
        <p:spPr>
          <a:xfrm>
            <a:off x="8736326" y="6498043"/>
            <a:ext cx="407674" cy="22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p6"/>
          <p:cNvSpPr txBox="1">
            <a:spLocks noGrp="1"/>
          </p:cNvSpPr>
          <p:nvPr>
            <p:ph type="ftr" idx="11"/>
          </p:nvPr>
        </p:nvSpPr>
        <p:spPr>
          <a:xfrm>
            <a:off x="1224275" y="6519575"/>
            <a:ext cx="4810500" cy="24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picture containing text, indoor, computer, screenshot&#10;&#10;Description automatically generated">
            <a:extLst>
              <a:ext uri="{FF2B5EF4-FFF2-40B4-BE49-F238E27FC236}">
                <a16:creationId xmlns:a16="http://schemas.microsoft.com/office/drawing/2014/main" id="{B620592F-2813-E4A1-7492-53D59A06D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337" y="1003775"/>
            <a:ext cx="6799326" cy="509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7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72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200" dirty="0">
                <a:ea typeface="ＭＳ Ｐゴシック" panose="020B0600070205080204" pitchFamily="34" charset="-128"/>
              </a:rPr>
              <a:t>Schematics with OrCAD and Allegro</a:t>
            </a:r>
            <a:br>
              <a:rPr lang="en-US" sz="3200" dirty="0"/>
            </a:br>
            <a:endParaRPr sz="3200" dirty="0"/>
          </a:p>
        </p:txBody>
      </p:sp>
      <p:sp>
        <p:nvSpPr>
          <p:cNvPr id="426" name="Google Shape;426;p6"/>
          <p:cNvSpPr txBox="1">
            <a:spLocks noGrp="1"/>
          </p:cNvSpPr>
          <p:nvPr>
            <p:ph type="ftr" idx="11"/>
          </p:nvPr>
        </p:nvSpPr>
        <p:spPr>
          <a:xfrm>
            <a:off x="1682840" y="6519572"/>
            <a:ext cx="3887273" cy="24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2015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6"/>
          <p:cNvSpPr txBox="1"/>
          <p:nvPr/>
        </p:nvSpPr>
        <p:spPr>
          <a:xfrm>
            <a:off x="8736326" y="6498043"/>
            <a:ext cx="407674" cy="22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p6"/>
          <p:cNvSpPr txBox="1">
            <a:spLocks noGrp="1"/>
          </p:cNvSpPr>
          <p:nvPr>
            <p:ph type="ftr" idx="11"/>
          </p:nvPr>
        </p:nvSpPr>
        <p:spPr>
          <a:xfrm>
            <a:off x="1224275" y="6519575"/>
            <a:ext cx="4810500" cy="24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FA813696-049A-ADDD-F360-93E59E425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889450"/>
            <a:ext cx="7772400" cy="507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509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Custom 5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 - No Photos">
  <a:themeElements>
    <a:clrScheme name="Custom 5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1607</TotalTime>
  <Words>562</Words>
  <Application>Microsoft Macintosh PowerPoint</Application>
  <PresentationFormat>On-screen Show (4:3)</PresentationFormat>
  <Paragraphs>114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Arial</vt:lpstr>
      <vt:lpstr>Century Gothic</vt:lpstr>
      <vt:lpstr>Times New Roman</vt:lpstr>
      <vt:lpstr>Cover Slides</vt:lpstr>
      <vt:lpstr>Content - No Photos</vt:lpstr>
      <vt:lpstr>PowerPoint Presentation</vt:lpstr>
      <vt:lpstr>Agenda </vt:lpstr>
      <vt:lpstr>Pulse Density Modulation </vt:lpstr>
      <vt:lpstr>Moore State Machines </vt:lpstr>
      <vt:lpstr>Mealy State Machines </vt:lpstr>
      <vt:lpstr>Diagrams with Visio </vt:lpstr>
      <vt:lpstr>Schematics with OrCAD and Allegro </vt:lpstr>
      <vt:lpstr>Schematics with OrCAD and Allegro </vt:lpstr>
      <vt:lpstr>Schematics with OrCAD and Allegro </vt:lpstr>
      <vt:lpstr>TTL Logic Data Book</vt:lpstr>
      <vt:lpstr>Digi-Key Source of Electronics and Parts (https://www.digikey.com/) </vt:lpstr>
      <vt:lpstr>Misc. Slides </vt:lpstr>
      <vt:lpstr>Programming the FPGA </vt:lpstr>
      <vt:lpstr>Programming the FPGA </vt:lpstr>
      <vt:lpstr>The FPGA Data Connection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Imagen Labs</cp:lastModifiedBy>
  <cp:revision>15</cp:revision>
  <dcterms:modified xsi:type="dcterms:W3CDTF">2022-11-10T07:14:33Z</dcterms:modified>
</cp:coreProperties>
</file>